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155" r:id="rId1"/>
  </p:sldMasterIdLst>
  <p:sldIdLst>
    <p:sldId id="256" r:id="rId2"/>
    <p:sldId id="257" r:id="rId3"/>
    <p:sldId id="258" r:id="rId4"/>
    <p:sldId id="271" r:id="rId5"/>
    <p:sldId id="272" r:id="rId6"/>
    <p:sldId id="259" r:id="rId7"/>
    <p:sldId id="263" r:id="rId8"/>
    <p:sldId id="260" r:id="rId9"/>
    <p:sldId id="261" r:id="rId10"/>
    <p:sldId id="262" r:id="rId11"/>
    <p:sldId id="264" r:id="rId12"/>
    <p:sldId id="265" r:id="rId13"/>
    <p:sldId id="266" r:id="rId14"/>
    <p:sldId id="267" r:id="rId15"/>
    <p:sldId id="268" r:id="rId16"/>
    <p:sldId id="269" r:id="rId17"/>
    <p:sldId id="270"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p:restoredLeft sz="15620"/>
    <p:restoredTop sz="94660"/>
  </p:normalViewPr>
  <p:slideViewPr>
    <p:cSldViewPr snapToGrid="0" snapToObjects="1">
      <p:cViewPr varScale="1">
        <p:scale>
          <a:sx n="92" d="100"/>
          <a:sy n="92" d="100"/>
        </p:scale>
        <p:origin x="-81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viewProps" Target="viewProps.xml"/><Relationship Id="rId40" Type="http://schemas.openxmlformats.org/officeDocument/2006/relationships/theme" Target="theme/theme1.xml"/><Relationship Id="rId7" Type="http://schemas.openxmlformats.org/officeDocument/2006/relationships/slide" Target="slides/slide6.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presProps" Target="presProp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96F663E-5ED1-47B2-8DFB-BADDA486BF96}" type="datetimeFigureOut">
              <a:rPr lang="en-US" smtClean="0"/>
              <a:pPr/>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F85F5-FB5E-4F79-A561-97039C58DE01}" type="slidenum">
              <a:rPr lang="en-US" smtClean="0"/>
              <a:pPr/>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US"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C009726E-A80F-9A42-B461-DAAF7F714C0B}" type="datetimeFigureOut">
              <a:rPr lang="en-US" smtClean="0"/>
              <a:pPr/>
              <a:t>10/11/10</a:t>
            </a:fld>
            <a:endParaRPr lang="en-US"/>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E2921D45-689E-FA45-8BFF-4F055FB5C1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ct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09726E-A80F-9A42-B461-DAAF7F714C0B}" type="datetimeFigureOut">
              <a:rPr lang="en-US" smtClean="0"/>
              <a:pPr/>
              <a:t>10/11/10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21D45-689E-FA45-8BFF-4F055FB5C10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C009726E-A80F-9A42-B461-DAAF7F714C0B}" type="datetimeFigureOut">
              <a:rPr lang="en-US" smtClean="0"/>
              <a:pPr/>
              <a:t>10/11/10</a:t>
            </a:fld>
            <a:endParaRPr lang="en-US"/>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E2921D45-689E-FA45-8BFF-4F055FB5C104}"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009726E-A80F-9A42-B461-DAAF7F714C0B}" type="datetimeFigureOut">
              <a:rPr lang="en-US" smtClean="0"/>
              <a:pPr/>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21D45-689E-FA45-8BFF-4F055FB5C104}"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C009726E-A80F-9A42-B461-DAAF7F714C0B}" type="datetimeFigureOut">
              <a:rPr lang="en-US" smtClean="0"/>
              <a:pPr/>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21D45-689E-FA45-8BFF-4F055FB5C104}" type="slidenum">
              <a:rPr lang="en-US" smtClean="0"/>
              <a:pPr/>
              <a:t>‹#›</a:t>
            </a:fld>
            <a:endParaRPr lang="en-US"/>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C009726E-A80F-9A42-B461-DAAF7F714C0B}" type="datetimeFigureOut">
              <a:rPr lang="en-US" smtClean="0"/>
              <a:pPr/>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21D45-689E-FA45-8BFF-4F055FB5C10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C009726E-A80F-9A42-B461-DAAF7F714C0B}" type="datetimeFigureOut">
              <a:rPr lang="en-US" smtClean="0"/>
              <a:pPr/>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2921D45-689E-FA45-8BFF-4F055FB5C104}" type="slidenum">
              <a:rPr lang="en-US" smtClean="0"/>
              <a:pPr/>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6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6F663E-5ED1-47B2-8DFB-BADDA486BF96}" type="datetimeFigureOut">
              <a:rPr lang="en-US" smtClean="0"/>
              <a:pPr/>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C009726E-A80F-9A42-B461-DAAF7F714C0B}" type="datetimeFigureOut">
              <a:rPr lang="en-US" smtClean="0"/>
              <a:pPr/>
              <a:t>10/11/10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2921D45-689E-FA45-8BFF-4F055FB5C10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C009726E-A80F-9A42-B461-DAAF7F714C0B}" type="datetimeFigureOut">
              <a:rPr lang="en-US" smtClean="0"/>
              <a:pPr/>
              <a:t>10/11/10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2921D45-689E-FA45-8BFF-4F055FB5C1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009726E-A80F-9A42-B461-DAAF7F714C0B}" type="datetimeFigureOut">
              <a:rPr lang="en-US" smtClean="0"/>
              <a:pPr/>
              <a:t>10/11/10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2921D45-689E-FA45-8BFF-4F055FB5C104}" type="slidenum">
              <a:rPr lang="en-US" smtClean="0"/>
              <a:pPr/>
              <a:t>‹#›</a:t>
            </a:fld>
            <a:endParaRPr lang="en-US"/>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C009726E-A80F-9A42-B461-DAAF7F714C0B}" type="datetimeFigureOut">
              <a:rPr lang="en-US" smtClean="0"/>
              <a:pPr/>
              <a:t>10/11/10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2921D45-689E-FA45-8BFF-4F055FB5C10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20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C009726E-A80F-9A42-B461-DAAF7F714C0B}" type="datetimeFigureOut">
              <a:rPr lang="en-US" smtClean="0"/>
              <a:pPr/>
              <a:t>10/11/10</a:t>
            </a:fld>
            <a:endParaRPr lang="en-US"/>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B1AA4845-A08A-4DF4-8D99-E2E7B6D41C67}" type="slidenum">
              <a:rPr lang="en-US" smtClean="0"/>
              <a:pPr/>
              <a:t>‹#›</a:t>
            </a:fld>
            <a:endParaRPr lang="en-US"/>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C009726E-A80F-9A42-B461-DAAF7F714C0B}" type="datetimeFigureOut">
              <a:rPr lang="en-US" smtClean="0"/>
              <a:pPr/>
              <a:t>10/11/10</a:t>
            </a:fld>
            <a:endParaRPr lang="en-US"/>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E2921D45-689E-FA45-8BFF-4F055FB5C10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4156" r:id="rId1"/>
    <p:sldLayoutId id="2147484157" r:id="rId2"/>
    <p:sldLayoutId id="2147484158" r:id="rId3"/>
    <p:sldLayoutId id="2147484159" r:id="rId4"/>
    <p:sldLayoutId id="2147484160" r:id="rId5"/>
    <p:sldLayoutId id="2147484161" r:id="rId6"/>
    <p:sldLayoutId id="2147484162" r:id="rId7"/>
    <p:sldLayoutId id="2147484163" r:id="rId8"/>
    <p:sldLayoutId id="2147484164" r:id="rId9"/>
    <p:sldLayoutId id="2147484165" r:id="rId10"/>
    <p:sldLayoutId id="2147484166" r:id="rId11"/>
    <p:sldLayoutId id="2147484167" r:id="rId12"/>
    <p:sldLayoutId id="2147484168" r:id="rId13"/>
    <p:sldLayoutId id="2147484169" r:id="rId14"/>
  </p:sldLayoutIdLst>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Mussolini’s Economic policies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The early years</a:t>
            </a:r>
            <a:endParaRPr lang="en-US" dirty="0"/>
          </a:p>
        </p:txBody>
      </p:sp>
      <p:sp>
        <p:nvSpPr>
          <p:cNvPr id="3" name="Content Placeholder 2"/>
          <p:cNvSpPr>
            <a:spLocks noGrp="1"/>
          </p:cNvSpPr>
          <p:nvPr>
            <p:ph idx="1"/>
          </p:nvPr>
        </p:nvSpPr>
        <p:spPr>
          <a:xfrm>
            <a:off x="779463" y="1828800"/>
            <a:ext cx="7583488" cy="4646091"/>
          </a:xfrm>
        </p:spPr>
        <p:txBody>
          <a:bodyPr>
            <a:normAutofit fontScale="92500" lnSpcReduction="10000"/>
          </a:bodyPr>
          <a:lstStyle/>
          <a:p>
            <a:pPr>
              <a:buFont typeface="Arial"/>
              <a:buChar char="•"/>
            </a:pPr>
            <a:r>
              <a:rPr lang="en-US" b="1" dirty="0" smtClean="0"/>
              <a:t>The Battle of the Lira Effects: </a:t>
            </a:r>
          </a:p>
          <a:p>
            <a:pPr>
              <a:buFont typeface="Wingdings" charset="2"/>
              <a:buChar char="§"/>
            </a:pPr>
            <a:r>
              <a:rPr lang="en-US" b="1" dirty="0" smtClean="0"/>
              <a:t>Showed Authority of Regime</a:t>
            </a:r>
          </a:p>
          <a:p>
            <a:pPr>
              <a:buFont typeface="Wingdings" charset="2"/>
              <a:buChar char="§"/>
            </a:pPr>
            <a:r>
              <a:rPr lang="en-US" b="1" dirty="0" smtClean="0"/>
              <a:t>Harmed Economy by </a:t>
            </a:r>
            <a:r>
              <a:rPr lang="en-US" b="1" dirty="0" err="1" smtClean="0">
                <a:latin typeface="Wingdings"/>
                <a:ea typeface="Wingdings"/>
                <a:cs typeface="Wingdings"/>
              </a:rPr>
              <a:t></a:t>
            </a:r>
            <a:r>
              <a:rPr lang="en-US" b="1" dirty="0" smtClean="0"/>
              <a:t> Price of Exports</a:t>
            </a:r>
          </a:p>
          <a:p>
            <a:pPr>
              <a:buFont typeface="Wingdings" charset="2"/>
              <a:buChar char="§"/>
            </a:pPr>
            <a:r>
              <a:rPr lang="en-US" b="1" dirty="0" smtClean="0"/>
              <a:t>Hurt Smaller Firms; Often Taken Over by Larger Firms</a:t>
            </a:r>
          </a:p>
          <a:p>
            <a:pPr>
              <a:buFont typeface="Wingdings" charset="2"/>
              <a:buChar char="§"/>
            </a:pPr>
            <a:r>
              <a:rPr lang="en-US" b="1" dirty="0" smtClean="0"/>
              <a:t>Helped Industries Dependent on Imports (chemicals &amp; steel)</a:t>
            </a:r>
          </a:p>
          <a:p>
            <a:pPr>
              <a:buFont typeface="Wingdings" charset="2"/>
              <a:buChar char="§"/>
            </a:pPr>
            <a:r>
              <a:rPr lang="en-US" b="1" dirty="0" smtClean="0"/>
              <a:t>Serious Deflation</a:t>
            </a:r>
          </a:p>
          <a:p>
            <a:pPr>
              <a:buFont typeface="Wingdings" charset="2"/>
              <a:buChar char="§"/>
            </a:pPr>
            <a:r>
              <a:rPr lang="en-US" b="1" dirty="0" smtClean="0"/>
              <a:t>20% Wage Cuts</a:t>
            </a:r>
          </a:p>
          <a:p>
            <a:pPr>
              <a:buFont typeface="Wingdings" charset="2"/>
              <a:buChar char="§"/>
            </a:pPr>
            <a:r>
              <a:rPr lang="en-US" b="1" dirty="0" smtClean="0"/>
              <a:t>1936: Forced to Devalue Lira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The early years</a:t>
            </a:r>
            <a:endParaRPr lang="en-US" dirty="0"/>
          </a:p>
        </p:txBody>
      </p:sp>
      <p:sp>
        <p:nvSpPr>
          <p:cNvPr id="3" name="Content Placeholder 2"/>
          <p:cNvSpPr>
            <a:spLocks noGrp="1"/>
          </p:cNvSpPr>
          <p:nvPr>
            <p:ph idx="1"/>
          </p:nvPr>
        </p:nvSpPr>
        <p:spPr/>
        <p:txBody>
          <a:bodyPr/>
          <a:lstStyle/>
          <a:p>
            <a:endParaRPr lang="en-US" b="1" dirty="0" smtClean="0"/>
          </a:p>
          <a:p>
            <a:r>
              <a:rPr lang="en-US" b="1" dirty="0" smtClean="0"/>
              <a:t>The Battle for Grain:</a:t>
            </a:r>
          </a:p>
          <a:p>
            <a:pPr>
              <a:buFont typeface="Wingdings" charset="2"/>
              <a:buChar char="§"/>
            </a:pPr>
            <a:r>
              <a:rPr lang="en-US" b="1" dirty="0" smtClean="0"/>
              <a:t>Make Italy Self-Sufficient in Grain</a:t>
            </a:r>
          </a:p>
          <a:p>
            <a:pPr>
              <a:buFont typeface="Wingdings" charset="2"/>
              <a:buChar char="§"/>
            </a:pPr>
            <a:r>
              <a:rPr lang="en-US" b="1" dirty="0" smtClean="0"/>
              <a:t>Reduce balance of Trade Deficit</a:t>
            </a:r>
          </a:p>
          <a:p>
            <a:pPr>
              <a:buFont typeface="Wingdings" charset="2"/>
              <a:buChar char="§"/>
            </a:pPr>
            <a:r>
              <a:rPr lang="en-US" b="1" dirty="0" smtClean="0"/>
              <a:t>Free Italy “From the Slavery of Foreign Bread”</a:t>
            </a:r>
          </a:p>
          <a:p>
            <a:pPr>
              <a:buFont typeface="Wingdings" charset="2"/>
              <a:buChar char="§"/>
            </a:pPr>
            <a:r>
              <a:rPr lang="en-US" b="1" dirty="0" smtClean="0"/>
              <a:t>Make Italy Less Dependent on Imports (War)</a:t>
            </a:r>
          </a:p>
          <a:p>
            <a:pPr>
              <a:buFont typeface="Wingdings" charset="2"/>
              <a:buChar char="§"/>
            </a:pPr>
            <a:r>
              <a:rPr lang="en-US" b="1" dirty="0" smtClean="0"/>
              <a:t>Show Italy is a Major Power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The early years</a:t>
            </a:r>
            <a:endParaRPr lang="en-US" dirty="0"/>
          </a:p>
        </p:txBody>
      </p:sp>
      <p:sp>
        <p:nvSpPr>
          <p:cNvPr id="3" name="Content Placeholder 2"/>
          <p:cNvSpPr>
            <a:spLocks noGrp="1"/>
          </p:cNvSpPr>
          <p:nvPr>
            <p:ph idx="1"/>
          </p:nvPr>
        </p:nvSpPr>
        <p:spPr/>
        <p:txBody>
          <a:bodyPr/>
          <a:lstStyle/>
          <a:p>
            <a:endParaRPr lang="en-US" b="1" dirty="0" smtClean="0"/>
          </a:p>
          <a:p>
            <a:r>
              <a:rPr lang="en-US" b="1" dirty="0" smtClean="0"/>
              <a:t>The Battle for Grain:</a:t>
            </a:r>
          </a:p>
          <a:p>
            <a:pPr>
              <a:buFont typeface="Wingdings" charset="2"/>
              <a:buChar char="§"/>
            </a:pPr>
            <a:r>
              <a:rPr lang="en-US" b="1" dirty="0" smtClean="0"/>
              <a:t>High Tariffs on Imported Grain</a:t>
            </a:r>
          </a:p>
          <a:p>
            <a:pPr>
              <a:buFont typeface="Wingdings" charset="2"/>
              <a:buChar char="§"/>
            </a:pPr>
            <a:r>
              <a:rPr lang="en-US" b="1" dirty="0" smtClean="0"/>
              <a:t>New Marginal Land (expensive to farm)</a:t>
            </a:r>
          </a:p>
          <a:p>
            <a:pPr>
              <a:buFont typeface="Wingdings" charset="2"/>
              <a:buChar char="§"/>
            </a:pPr>
            <a:r>
              <a:rPr lang="en-US" b="1" dirty="0" smtClean="0"/>
              <a:t>Govt. Grants to Farmers to Buy Machinery &amp; Fertilizer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The early years</a:t>
            </a:r>
            <a:endParaRPr lang="en-US" dirty="0"/>
          </a:p>
        </p:txBody>
      </p:sp>
      <p:sp>
        <p:nvSpPr>
          <p:cNvPr id="3" name="Content Placeholder 2"/>
          <p:cNvSpPr>
            <a:spLocks noGrp="1"/>
          </p:cNvSpPr>
          <p:nvPr>
            <p:ph idx="1"/>
          </p:nvPr>
        </p:nvSpPr>
        <p:spPr>
          <a:xfrm>
            <a:off x="779463" y="1828800"/>
            <a:ext cx="7583488" cy="5029200"/>
          </a:xfrm>
        </p:spPr>
        <p:txBody>
          <a:bodyPr>
            <a:normAutofit fontScale="92500"/>
          </a:bodyPr>
          <a:lstStyle/>
          <a:p>
            <a:endParaRPr lang="en-US" b="1" dirty="0" smtClean="0"/>
          </a:p>
          <a:p>
            <a:r>
              <a:rPr lang="en-US" b="1" dirty="0" smtClean="0"/>
              <a:t>The Battle for Grain Effects:</a:t>
            </a:r>
          </a:p>
          <a:p>
            <a:pPr>
              <a:buFont typeface="Wingdings" charset="2"/>
              <a:buChar char="§"/>
            </a:pPr>
            <a:r>
              <a:rPr lang="en-US" b="1" dirty="0" smtClean="0"/>
              <a:t>Cereal Production </a:t>
            </a:r>
            <a:r>
              <a:rPr lang="en-US" b="1" dirty="0" err="1" smtClean="0">
                <a:latin typeface="Wingdings"/>
                <a:ea typeface="Wingdings"/>
                <a:cs typeface="Wingdings"/>
              </a:rPr>
              <a:t></a:t>
            </a:r>
            <a:r>
              <a:rPr lang="en-US" b="1" dirty="0" smtClean="0">
                <a:latin typeface="Wingdings"/>
                <a:ea typeface="Wingdings"/>
                <a:cs typeface="Wingdings"/>
              </a:rPr>
              <a:t> </a:t>
            </a:r>
            <a:r>
              <a:rPr lang="en-US" b="1" dirty="0" smtClean="0">
                <a:ea typeface="Wingdings"/>
                <a:cs typeface="Wingdings"/>
              </a:rPr>
              <a:t>(expense of other areas of agriculture)</a:t>
            </a:r>
          </a:p>
          <a:p>
            <a:pPr>
              <a:buFont typeface="Wingdings" charset="2"/>
              <a:buChar char="§"/>
            </a:pPr>
            <a:r>
              <a:rPr lang="en-US" b="1" dirty="0" smtClean="0">
                <a:ea typeface="Wingdings"/>
                <a:cs typeface="Wingdings"/>
              </a:rPr>
              <a:t>Wheat Imports </a:t>
            </a:r>
            <a:r>
              <a:rPr lang="en-US" b="1" dirty="0" err="1" smtClean="0">
                <a:latin typeface="Wingdings"/>
                <a:ea typeface="Wingdings"/>
                <a:cs typeface="Wingdings"/>
              </a:rPr>
              <a:t></a:t>
            </a:r>
            <a:r>
              <a:rPr lang="en-US" b="1" dirty="0" smtClean="0"/>
              <a:t> by 75%, 1925-1935</a:t>
            </a:r>
          </a:p>
          <a:p>
            <a:pPr>
              <a:buFont typeface="Wingdings" charset="2"/>
              <a:buChar char="§"/>
            </a:pPr>
            <a:r>
              <a:rPr lang="en-US" b="1" dirty="0" smtClean="0"/>
              <a:t>Raised Cost of Bread &amp; Grain</a:t>
            </a:r>
          </a:p>
          <a:p>
            <a:pPr>
              <a:buFont typeface="Wingdings" charset="2"/>
              <a:buChar char="§"/>
            </a:pPr>
            <a:r>
              <a:rPr lang="en-US" b="1" dirty="0" smtClean="0"/>
              <a:t>Decline in Quality of Italian Diet</a:t>
            </a:r>
          </a:p>
          <a:p>
            <a:pPr>
              <a:buFont typeface="Wingdings" charset="2"/>
              <a:buChar char="§"/>
            </a:pPr>
            <a:r>
              <a:rPr lang="en-US" b="1" dirty="0" smtClean="0"/>
              <a:t>Protection Benefitted Grain Producers (large landowners)</a:t>
            </a:r>
          </a:p>
          <a:p>
            <a:pPr>
              <a:buFont typeface="Wingdings" charset="2"/>
              <a:buChar char="§"/>
            </a:pPr>
            <a:r>
              <a:rPr lang="en-US" b="1" dirty="0" smtClean="0"/>
              <a:t>Cereal Production </a:t>
            </a:r>
            <a:r>
              <a:rPr lang="en-US" b="1" dirty="0" err="1" smtClean="0">
                <a:latin typeface="Wingdings"/>
                <a:ea typeface="Wingdings"/>
                <a:cs typeface="Wingdings"/>
              </a:rPr>
              <a:t></a:t>
            </a:r>
            <a:r>
              <a:rPr lang="en-US" b="1" dirty="0" smtClean="0"/>
              <a:t> during War Due to </a:t>
            </a:r>
            <a:r>
              <a:rPr lang="en-US" b="1" dirty="0" err="1" smtClean="0">
                <a:latin typeface="Wingdings"/>
                <a:ea typeface="Wingdings"/>
                <a:cs typeface="Wingdings"/>
              </a:rPr>
              <a:t></a:t>
            </a:r>
            <a:r>
              <a:rPr lang="en-US" b="1" dirty="0" smtClean="0"/>
              <a:t> Fertilizer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The early years</a:t>
            </a:r>
            <a:endParaRPr lang="en-US" dirty="0"/>
          </a:p>
        </p:txBody>
      </p:sp>
      <p:sp>
        <p:nvSpPr>
          <p:cNvPr id="3" name="Content Placeholder 2"/>
          <p:cNvSpPr>
            <a:spLocks noGrp="1"/>
          </p:cNvSpPr>
          <p:nvPr>
            <p:ph idx="1"/>
          </p:nvPr>
        </p:nvSpPr>
        <p:spPr/>
        <p:txBody>
          <a:bodyPr/>
          <a:lstStyle/>
          <a:p>
            <a:endParaRPr lang="en-US" b="1" dirty="0" smtClean="0"/>
          </a:p>
          <a:p>
            <a:r>
              <a:rPr lang="en-US" b="1" dirty="0" smtClean="0"/>
              <a:t>The Battle of the Marshes:</a:t>
            </a:r>
          </a:p>
          <a:p>
            <a:pPr>
              <a:buFont typeface="Wingdings" charset="2"/>
              <a:buChar char="§"/>
            </a:pPr>
            <a:r>
              <a:rPr lang="en-US" b="1" dirty="0" smtClean="0"/>
              <a:t>Show Dynamic Govt. in Action</a:t>
            </a:r>
          </a:p>
          <a:p>
            <a:pPr>
              <a:buFont typeface="Wingdings" charset="2"/>
              <a:buChar char="§"/>
            </a:pPr>
            <a:r>
              <a:rPr lang="en-US" b="1" dirty="0" smtClean="0"/>
              <a:t>Increase Land Available for Cereal Production</a:t>
            </a:r>
          </a:p>
          <a:p>
            <a:pPr>
              <a:buFont typeface="Wingdings" charset="2"/>
              <a:buChar char="§"/>
            </a:pPr>
            <a:r>
              <a:rPr lang="en-US" b="1" dirty="0" smtClean="0"/>
              <a:t>Provide More Jobs</a:t>
            </a:r>
          </a:p>
          <a:p>
            <a:pPr>
              <a:buFont typeface="Wingdings" charset="2"/>
              <a:buChar char="§"/>
            </a:pPr>
            <a:r>
              <a:rPr lang="en-US" b="1" dirty="0" smtClean="0"/>
              <a:t>Improve Health by Reducing Malaria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The early years</a:t>
            </a:r>
            <a:endParaRPr lang="en-US" dirty="0"/>
          </a:p>
        </p:txBody>
      </p:sp>
      <p:sp>
        <p:nvSpPr>
          <p:cNvPr id="3" name="Content Placeholder 2"/>
          <p:cNvSpPr>
            <a:spLocks noGrp="1"/>
          </p:cNvSpPr>
          <p:nvPr>
            <p:ph idx="1"/>
          </p:nvPr>
        </p:nvSpPr>
        <p:spPr/>
        <p:txBody>
          <a:bodyPr/>
          <a:lstStyle/>
          <a:p>
            <a:endParaRPr lang="en-US" b="1" dirty="0" smtClean="0"/>
          </a:p>
          <a:p>
            <a:r>
              <a:rPr lang="en-US" b="1" dirty="0" smtClean="0"/>
              <a:t>The Battle of the Marshes:</a:t>
            </a:r>
          </a:p>
          <a:p>
            <a:pPr>
              <a:buFont typeface="Wingdings" charset="2"/>
              <a:buChar char="§"/>
            </a:pPr>
            <a:endParaRPr lang="en-US" b="1" dirty="0" smtClean="0"/>
          </a:p>
          <a:p>
            <a:pPr>
              <a:buFont typeface="Wingdings" charset="2"/>
              <a:buChar char="§"/>
            </a:pPr>
            <a:r>
              <a:rPr lang="en-US" b="1" dirty="0" smtClean="0"/>
              <a:t>Laws Passed (1923,1928, 1933) on Reclamation &amp; to Extend Previous Reclamation Efforts</a:t>
            </a:r>
          </a:p>
          <a:p>
            <a:pPr>
              <a:buFont typeface="Wingdings" charset="2"/>
              <a:buChar char="§"/>
            </a:pPr>
            <a:r>
              <a:rPr lang="en-US" b="1" dirty="0" smtClean="0"/>
              <a:t>Private Landowners Encouraged to Cooperate </a:t>
            </a:r>
            <a:r>
              <a:rPr lang="en-US" b="1" dirty="0" err="1" smtClean="0"/>
              <a:t>w</a:t>
            </a:r>
            <a:r>
              <a:rPr lang="en-US" b="1" dirty="0" smtClean="0"/>
              <a:t>/Drainage Programs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The early years</a:t>
            </a:r>
            <a:endParaRPr lang="en-US" dirty="0"/>
          </a:p>
        </p:txBody>
      </p:sp>
      <p:sp>
        <p:nvSpPr>
          <p:cNvPr id="3" name="Content Placeholder 2"/>
          <p:cNvSpPr>
            <a:spLocks noGrp="1"/>
          </p:cNvSpPr>
          <p:nvPr>
            <p:ph idx="1"/>
          </p:nvPr>
        </p:nvSpPr>
        <p:spPr>
          <a:xfrm>
            <a:off x="779463" y="1629077"/>
            <a:ext cx="7583488" cy="5228923"/>
          </a:xfrm>
        </p:spPr>
        <p:txBody>
          <a:bodyPr>
            <a:normAutofit fontScale="92500" lnSpcReduction="10000"/>
          </a:bodyPr>
          <a:lstStyle/>
          <a:p>
            <a:endParaRPr lang="en-US" b="1" dirty="0" smtClean="0"/>
          </a:p>
          <a:p>
            <a:r>
              <a:rPr lang="en-US" b="1" dirty="0" smtClean="0"/>
              <a:t>The Battle of the Marshes Effects:</a:t>
            </a:r>
          </a:p>
          <a:p>
            <a:pPr>
              <a:buFont typeface="Wingdings" charset="2"/>
              <a:buChar char="§"/>
            </a:pPr>
            <a:r>
              <a:rPr lang="en-US" b="1" dirty="0" smtClean="0"/>
              <a:t>1928-1938: only 80,000 (10,000 sq. meters) hectares reclaimed (minute amount compared to propaganda claims)</a:t>
            </a:r>
          </a:p>
          <a:p>
            <a:pPr>
              <a:buFont typeface="Wingdings" charset="2"/>
              <a:buChar char="§"/>
            </a:pPr>
            <a:r>
              <a:rPr lang="en-US" b="1" dirty="0" smtClean="0"/>
              <a:t>Pontine Marshes Drained (near Rome)</a:t>
            </a:r>
          </a:p>
          <a:p>
            <a:pPr>
              <a:buFont typeface="Wingdings" charset="2"/>
              <a:buChar char="§"/>
            </a:pPr>
            <a:r>
              <a:rPr lang="en-US" b="1" dirty="0" smtClean="0"/>
              <a:t>¾ Land Reclaimed in North</a:t>
            </a:r>
          </a:p>
          <a:p>
            <a:pPr>
              <a:buFont typeface="Wingdings" charset="2"/>
              <a:buChar char="§"/>
            </a:pPr>
            <a:r>
              <a:rPr lang="en-US" b="1" dirty="0" smtClean="0"/>
              <a:t>Ambitious Plans Blocked by Southern Landowners</a:t>
            </a:r>
          </a:p>
          <a:p>
            <a:pPr>
              <a:buFont typeface="Wingdings" charset="2"/>
              <a:buChar char="§"/>
            </a:pPr>
            <a:r>
              <a:rPr lang="en-US" b="1" dirty="0" smtClean="0"/>
              <a:t>New Showpiece Towns Created</a:t>
            </a:r>
          </a:p>
          <a:p>
            <a:pPr>
              <a:buFont typeface="Wingdings" charset="2"/>
              <a:buChar char="§"/>
            </a:pPr>
            <a:r>
              <a:rPr lang="en-US" b="1" dirty="0" smtClean="0"/>
              <a:t>Bigger Impact in Providing Jobs &amp; Improving Public Health than in Increasing Farming Production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corporative state</a:t>
            </a:r>
            <a:endParaRPr lang="en-US" sz="4400" dirty="0"/>
          </a:p>
        </p:txBody>
      </p:sp>
      <p:sp>
        <p:nvSpPr>
          <p:cNvPr id="3" name="Content Placeholder 2"/>
          <p:cNvSpPr>
            <a:spLocks noGrp="1"/>
          </p:cNvSpPr>
          <p:nvPr>
            <p:ph idx="1"/>
          </p:nvPr>
        </p:nvSpPr>
        <p:spPr/>
        <p:txBody>
          <a:bodyPr/>
          <a:lstStyle/>
          <a:p>
            <a:r>
              <a:rPr lang="en-US" dirty="0" smtClean="0"/>
              <a:t>A </a:t>
            </a:r>
            <a:r>
              <a:rPr lang="en-US" b="1" dirty="0" smtClean="0"/>
              <a:t>Third Way </a:t>
            </a:r>
            <a:r>
              <a:rPr lang="en-US" dirty="0" smtClean="0"/>
              <a:t>of economic organization</a:t>
            </a:r>
          </a:p>
          <a:p>
            <a:r>
              <a:rPr lang="en-US" dirty="0" smtClean="0"/>
              <a:t>post-war Europe affected by tensions between capitalism &amp; socialism</a:t>
            </a:r>
          </a:p>
          <a:p>
            <a:r>
              <a:rPr lang="en-US" dirty="0" smtClean="0"/>
              <a:t>Italy chose </a:t>
            </a:r>
            <a:r>
              <a:rPr lang="en-US" b="1" dirty="0" smtClean="0"/>
              <a:t>The Corporative State:</a:t>
            </a:r>
            <a:endParaRPr lang="en-US" dirty="0" smtClean="0"/>
          </a:p>
          <a:p>
            <a:pPr lvl="1">
              <a:buFont typeface="Courier New"/>
              <a:buChar char="o"/>
            </a:pPr>
            <a:r>
              <a:rPr lang="en-US" dirty="0" smtClean="0"/>
              <a:t>national interests above sectional interests</a:t>
            </a:r>
          </a:p>
          <a:p>
            <a:pPr lvl="1">
              <a:buFont typeface="Courier New"/>
              <a:buChar char="o"/>
            </a:pPr>
            <a:r>
              <a:rPr lang="en-US" dirty="0" smtClean="0"/>
              <a:t>all people in economic activity worked together (employers &amp; workers) for national interest</a:t>
            </a:r>
          </a:p>
          <a:p>
            <a:pPr lvl="1">
              <a:buFont typeface="Courier New"/>
              <a:buChar char="o"/>
            </a:pPr>
            <a:r>
              <a:rPr lang="en-US" dirty="0" smtClean="0"/>
              <a:t>Mussolini claimed this third way used the strengths of  capitalism &amp; socialism while avoiding their weaknesses</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corporative state</a:t>
            </a:r>
            <a:endParaRPr lang="en-US" sz="4400" dirty="0"/>
          </a:p>
        </p:txBody>
      </p:sp>
      <p:sp>
        <p:nvSpPr>
          <p:cNvPr id="3" name="Content Placeholder 2"/>
          <p:cNvSpPr>
            <a:spLocks noGrp="1"/>
          </p:cNvSpPr>
          <p:nvPr>
            <p:ph idx="1"/>
          </p:nvPr>
        </p:nvSpPr>
        <p:spPr/>
        <p:txBody>
          <a:bodyPr/>
          <a:lstStyle/>
          <a:p>
            <a:pPr>
              <a:buNone/>
            </a:pPr>
            <a:r>
              <a:rPr lang="en-US" dirty="0" smtClean="0"/>
              <a:t>“The corporation in which the various categories of producers, employers and workers are represented… is certainly best fitted to regulate production, not in the interest of any producer but in order to achieve the highest output, which is in the interests of all the producers but above all the national interest.”</a:t>
            </a:r>
          </a:p>
          <a:p>
            <a:pPr>
              <a:buNone/>
            </a:pPr>
            <a:endParaRPr lang="en-US" dirty="0" smtClean="0"/>
          </a:p>
          <a:p>
            <a:pPr>
              <a:buNone/>
            </a:pPr>
            <a:r>
              <a:rPr lang="en-US" dirty="0" smtClean="0"/>
              <a:t>—Alfredo Rocco, Minister of Justice &amp; leading Fascist theorist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corporative state</a:t>
            </a:r>
            <a:endParaRPr lang="en-US" sz="4400" dirty="0"/>
          </a:p>
        </p:txBody>
      </p:sp>
      <p:sp>
        <p:nvSpPr>
          <p:cNvPr id="3" name="Content Placeholder 2"/>
          <p:cNvSpPr>
            <a:spLocks noGrp="1"/>
          </p:cNvSpPr>
          <p:nvPr>
            <p:ph idx="1"/>
          </p:nvPr>
        </p:nvSpPr>
        <p:spPr/>
        <p:txBody>
          <a:bodyPr/>
          <a:lstStyle/>
          <a:p>
            <a:pPr>
              <a:buFont typeface="Arial"/>
              <a:buChar char="•"/>
            </a:pPr>
            <a:r>
              <a:rPr lang="en-US" b="1" dirty="0" smtClean="0"/>
              <a:t>The Corporative Principle</a:t>
            </a:r>
          </a:p>
          <a:p>
            <a:pPr>
              <a:buFont typeface="Arial"/>
              <a:buChar char="•"/>
            </a:pPr>
            <a:endParaRPr lang="en-US" b="1" dirty="0" smtClean="0"/>
          </a:p>
          <a:p>
            <a:pPr>
              <a:buFont typeface="Arial"/>
              <a:buChar char="•"/>
            </a:pPr>
            <a:r>
              <a:rPr lang="en-US" dirty="0" smtClean="0"/>
              <a:t>organization consisting of all employer &amp; workers in a specific field of economic activity (</a:t>
            </a:r>
            <a:r>
              <a:rPr lang="en-US" dirty="0" err="1" smtClean="0"/>
              <a:t>i.e</a:t>
            </a:r>
            <a:r>
              <a:rPr lang="en-US" dirty="0" smtClean="0"/>
              <a:t> steel production)</a:t>
            </a:r>
          </a:p>
          <a:p>
            <a:pPr>
              <a:buFont typeface="Arial"/>
              <a:buChar char="•"/>
            </a:pPr>
            <a:r>
              <a:rPr lang="en-US" dirty="0" smtClean="0"/>
              <a:t>self-governing &amp; supposed to discuss all matters of economic activity in their field (i.e. wages, production goals, etc.)</a:t>
            </a:r>
          </a:p>
          <a:p>
            <a:pPr>
              <a:buFont typeface="Arial"/>
              <a:buChar char="•"/>
            </a:pPr>
            <a:r>
              <a:rPr lang="en-US" dirty="0" smtClean="0"/>
              <a:t>represented in national govt.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endParaRPr lang="en-US" dirty="0"/>
          </a:p>
        </p:txBody>
      </p:sp>
      <p:sp>
        <p:nvSpPr>
          <p:cNvPr id="3" name="Content Placeholder 2"/>
          <p:cNvSpPr>
            <a:spLocks noGrp="1"/>
          </p:cNvSpPr>
          <p:nvPr>
            <p:ph idx="1"/>
          </p:nvPr>
        </p:nvSpPr>
        <p:spPr/>
        <p:txBody>
          <a:bodyPr/>
          <a:lstStyle/>
          <a:p>
            <a:endParaRPr lang="en-US" b="1" dirty="0" smtClean="0"/>
          </a:p>
          <a:p>
            <a:r>
              <a:rPr lang="en-US" b="1" dirty="0" smtClean="0"/>
              <a:t>A Great Country, A Great Lira.</a:t>
            </a:r>
          </a:p>
          <a:p>
            <a:r>
              <a:rPr lang="en-US" b="1" dirty="0" smtClean="0"/>
              <a:t>World Slump? Not Here.</a:t>
            </a:r>
          </a:p>
          <a:p>
            <a:r>
              <a:rPr lang="en-US" b="1" dirty="0" smtClean="0"/>
              <a:t>Buy Italian. Italy Can Provide for All Your Needs.</a:t>
            </a:r>
          </a:p>
          <a:p>
            <a:r>
              <a:rPr lang="en-US" b="1" dirty="0" smtClean="0"/>
              <a:t>Italy: Strong at Work, Strong in War.</a:t>
            </a:r>
          </a:p>
          <a:p>
            <a:r>
              <a:rPr lang="en-US" b="1" dirty="0" smtClean="0"/>
              <a:t>The Corporative State, One Prosperous, United Family.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corporative state</a:t>
            </a:r>
            <a:endParaRPr lang="en-US" sz="4400" dirty="0"/>
          </a:p>
        </p:txBody>
      </p:sp>
      <p:sp>
        <p:nvSpPr>
          <p:cNvPr id="3" name="Content Placeholder 2"/>
          <p:cNvSpPr>
            <a:spLocks noGrp="1"/>
          </p:cNvSpPr>
          <p:nvPr>
            <p:ph idx="1"/>
          </p:nvPr>
        </p:nvSpPr>
        <p:spPr>
          <a:xfrm>
            <a:off x="779463" y="1828800"/>
            <a:ext cx="7583488" cy="4820517"/>
          </a:xfrm>
        </p:spPr>
        <p:txBody>
          <a:bodyPr>
            <a:normAutofit/>
          </a:bodyPr>
          <a:lstStyle/>
          <a:p>
            <a:pPr>
              <a:buFont typeface="Arial"/>
              <a:buChar char="•"/>
            </a:pPr>
            <a:r>
              <a:rPr lang="en-US" b="1" dirty="0" smtClean="0"/>
              <a:t>The Establishment Process</a:t>
            </a:r>
          </a:p>
          <a:p>
            <a:pPr>
              <a:buFont typeface="Arial"/>
              <a:buChar char="•"/>
            </a:pPr>
            <a:endParaRPr lang="en-US" b="1" dirty="0" smtClean="0"/>
          </a:p>
          <a:p>
            <a:pPr>
              <a:buFont typeface="Arial"/>
              <a:buChar char="•"/>
            </a:pPr>
            <a:r>
              <a:rPr lang="en-US" dirty="0" smtClean="0"/>
              <a:t>weaken traditional labor unions: strikes &amp; lockouts made illegal, Ministry of Corporations (conciliate disputes), labor organizations dissolved</a:t>
            </a:r>
          </a:p>
          <a:p>
            <a:pPr>
              <a:buFont typeface="Arial"/>
              <a:buChar char="•"/>
            </a:pPr>
            <a:r>
              <a:rPr lang="en-US" dirty="0" smtClean="0"/>
              <a:t>create Corporative State structure:</a:t>
            </a:r>
          </a:p>
          <a:p>
            <a:pPr lvl="1">
              <a:buFont typeface="Courier New"/>
              <a:buChar char="o"/>
            </a:pPr>
            <a:r>
              <a:rPr lang="en-US" dirty="0" smtClean="0"/>
              <a:t>work as social duty</a:t>
            </a:r>
          </a:p>
          <a:p>
            <a:pPr lvl="1">
              <a:buFont typeface="Courier New"/>
              <a:buChar char="o"/>
            </a:pPr>
            <a:r>
              <a:rPr lang="en-US" dirty="0" smtClean="0"/>
              <a:t>private enterprise most efficient</a:t>
            </a:r>
          </a:p>
          <a:p>
            <a:pPr lvl="1">
              <a:buFont typeface="Courier New"/>
              <a:buChar char="o"/>
            </a:pPr>
            <a:r>
              <a:rPr lang="en-US" dirty="0" smtClean="0"/>
              <a:t>workers’ rights granted (employment, social insurance &amp; welfare)</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corporative state</a:t>
            </a:r>
            <a:endParaRPr lang="en-US" sz="4400" dirty="0"/>
          </a:p>
        </p:txBody>
      </p:sp>
      <p:sp>
        <p:nvSpPr>
          <p:cNvPr id="3" name="Content Placeholder 2"/>
          <p:cNvSpPr>
            <a:spLocks noGrp="1"/>
          </p:cNvSpPr>
          <p:nvPr>
            <p:ph idx="1"/>
          </p:nvPr>
        </p:nvSpPr>
        <p:spPr>
          <a:xfrm>
            <a:off x="779463" y="1828800"/>
            <a:ext cx="7583488" cy="4820517"/>
          </a:xfrm>
        </p:spPr>
        <p:txBody>
          <a:bodyPr>
            <a:normAutofit/>
          </a:bodyPr>
          <a:lstStyle/>
          <a:p>
            <a:pPr>
              <a:buFont typeface="Arial"/>
              <a:buChar char="•"/>
            </a:pPr>
            <a:r>
              <a:rPr lang="en-US" b="1" dirty="0" smtClean="0"/>
              <a:t>Did it succeed?</a:t>
            </a:r>
          </a:p>
          <a:p>
            <a:pPr>
              <a:buNone/>
            </a:pPr>
            <a:r>
              <a:rPr lang="en-US" dirty="0" smtClean="0"/>
              <a:t>“Fascist </a:t>
            </a:r>
            <a:r>
              <a:rPr lang="en-US" dirty="0" err="1" smtClean="0"/>
              <a:t>Corporativism</a:t>
            </a:r>
            <a:r>
              <a:rPr lang="en-US" dirty="0" smtClean="0"/>
              <a:t> performed the function of a myth to solve the dual problems of class conflict and national economic poverty; in doing so it held the divergent forces within the party and the country together.”</a:t>
            </a:r>
          </a:p>
          <a:p>
            <a:pPr>
              <a:buNone/>
            </a:pPr>
            <a:r>
              <a:rPr lang="en-US" dirty="0" smtClean="0"/>
              <a:t>—E. </a:t>
            </a:r>
            <a:r>
              <a:rPr lang="en-US" dirty="0" err="1" smtClean="0"/>
              <a:t>Tannenbaum</a:t>
            </a:r>
            <a:r>
              <a:rPr lang="en-US" dirty="0" smtClean="0"/>
              <a:t>, </a:t>
            </a:r>
            <a:r>
              <a:rPr lang="en-US" i="1" dirty="0" smtClean="0"/>
              <a:t>Fascism in Italy</a:t>
            </a:r>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corporative state</a:t>
            </a:r>
            <a:endParaRPr lang="en-US" sz="4400" dirty="0"/>
          </a:p>
        </p:txBody>
      </p:sp>
      <p:sp>
        <p:nvSpPr>
          <p:cNvPr id="3" name="Content Placeholder 2"/>
          <p:cNvSpPr>
            <a:spLocks noGrp="1"/>
          </p:cNvSpPr>
          <p:nvPr>
            <p:ph idx="1"/>
          </p:nvPr>
        </p:nvSpPr>
        <p:spPr>
          <a:xfrm>
            <a:off x="779463" y="1828800"/>
            <a:ext cx="7583488" cy="4820517"/>
          </a:xfrm>
        </p:spPr>
        <p:txBody>
          <a:bodyPr>
            <a:normAutofit/>
          </a:bodyPr>
          <a:lstStyle/>
          <a:p>
            <a:pPr>
              <a:buFont typeface="Arial"/>
              <a:buChar char="•"/>
            </a:pPr>
            <a:r>
              <a:rPr lang="en-US" b="1" dirty="0" smtClean="0"/>
              <a:t>Did it succeed?</a:t>
            </a:r>
          </a:p>
          <a:p>
            <a:pPr>
              <a:buNone/>
            </a:pPr>
            <a:r>
              <a:rPr lang="en-US" dirty="0" smtClean="0"/>
              <a:t>“When it came to dealing with the effects of the depression, the corporative system proved totally irrelevant.”</a:t>
            </a:r>
          </a:p>
          <a:p>
            <a:pPr>
              <a:buNone/>
            </a:pPr>
            <a:endParaRPr lang="en-US" dirty="0" smtClean="0"/>
          </a:p>
          <a:p>
            <a:pPr>
              <a:buNone/>
            </a:pPr>
            <a:r>
              <a:rPr lang="en-US" dirty="0" smtClean="0"/>
              <a:t>—A. de Grand, </a:t>
            </a:r>
            <a:r>
              <a:rPr lang="en-US" i="1" dirty="0" smtClean="0"/>
              <a:t>Italian Fascism, its Origins and Development</a:t>
            </a: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corporative state</a:t>
            </a:r>
            <a:endParaRPr lang="en-US" sz="4400" dirty="0"/>
          </a:p>
        </p:txBody>
      </p:sp>
      <p:sp>
        <p:nvSpPr>
          <p:cNvPr id="3" name="Content Placeholder 2"/>
          <p:cNvSpPr>
            <a:spLocks noGrp="1"/>
          </p:cNvSpPr>
          <p:nvPr>
            <p:ph idx="1"/>
          </p:nvPr>
        </p:nvSpPr>
        <p:spPr>
          <a:xfrm>
            <a:off x="779463" y="1828800"/>
            <a:ext cx="7583488" cy="4820517"/>
          </a:xfrm>
        </p:spPr>
        <p:txBody>
          <a:bodyPr>
            <a:normAutofit/>
          </a:bodyPr>
          <a:lstStyle/>
          <a:p>
            <a:pPr>
              <a:buFont typeface="Arial"/>
              <a:buChar char="•"/>
            </a:pPr>
            <a:r>
              <a:rPr lang="en-US" b="1" dirty="0" smtClean="0"/>
              <a:t>Did it succeed?</a:t>
            </a:r>
          </a:p>
          <a:p>
            <a:pPr>
              <a:buNone/>
            </a:pPr>
            <a:r>
              <a:rPr lang="en-US" dirty="0" smtClean="0"/>
              <a:t>“</a:t>
            </a:r>
            <a:r>
              <a:rPr lang="en-US" dirty="0" err="1" smtClean="0"/>
              <a:t>Corporativism</a:t>
            </a:r>
            <a:r>
              <a:rPr lang="en-US" dirty="0" smtClean="0"/>
              <a:t> in practice… involved the thinly disguised exploitation and oppression of labor… For the Duce </a:t>
            </a:r>
            <a:r>
              <a:rPr lang="en-US" dirty="0" err="1" smtClean="0"/>
              <a:t>Corporativism</a:t>
            </a:r>
            <a:r>
              <a:rPr lang="en-US" dirty="0" smtClean="0"/>
              <a:t> was… an apparent social and political experiment useful for bestowing respectability on his regime in the eyes of foreigners; and an elaborate façade behind which corruption and exploitation could </a:t>
            </a:r>
            <a:r>
              <a:rPr lang="en-US" dirty="0" err="1" smtClean="0"/>
              <a:t>floursish</a:t>
            </a:r>
            <a:r>
              <a:rPr lang="en-US" dirty="0" smtClean="0"/>
              <a:t>.”</a:t>
            </a:r>
          </a:p>
          <a:p>
            <a:pPr>
              <a:buNone/>
            </a:pPr>
            <a:r>
              <a:rPr lang="en-US" dirty="0" smtClean="0"/>
              <a:t>—M. </a:t>
            </a:r>
            <a:r>
              <a:rPr lang="en-US" dirty="0" err="1" smtClean="0"/>
              <a:t>Blinkhorn</a:t>
            </a:r>
            <a:r>
              <a:rPr lang="en-US" dirty="0" smtClean="0"/>
              <a:t>, </a:t>
            </a:r>
            <a:r>
              <a:rPr lang="en-US" i="1" dirty="0" smtClean="0"/>
              <a:t>Mussolini and Fascist Italy</a:t>
            </a:r>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corporative state</a:t>
            </a:r>
            <a:endParaRPr lang="en-US" sz="4400" dirty="0"/>
          </a:p>
        </p:txBody>
      </p:sp>
      <p:sp>
        <p:nvSpPr>
          <p:cNvPr id="3" name="Content Placeholder 2"/>
          <p:cNvSpPr>
            <a:spLocks noGrp="1"/>
          </p:cNvSpPr>
          <p:nvPr>
            <p:ph idx="1"/>
          </p:nvPr>
        </p:nvSpPr>
        <p:spPr>
          <a:xfrm>
            <a:off x="779463" y="1828800"/>
            <a:ext cx="7583488" cy="4820517"/>
          </a:xfrm>
        </p:spPr>
        <p:txBody>
          <a:bodyPr>
            <a:normAutofit/>
          </a:bodyPr>
          <a:lstStyle/>
          <a:p>
            <a:pPr>
              <a:buFont typeface="Arial"/>
              <a:buChar char="•"/>
            </a:pPr>
            <a:r>
              <a:rPr lang="en-US" b="1" dirty="0" smtClean="0"/>
              <a:t>Did it succeed?</a:t>
            </a:r>
          </a:p>
          <a:p>
            <a:pPr>
              <a:buNone/>
            </a:pPr>
            <a:r>
              <a:rPr lang="en-US" dirty="0" smtClean="0"/>
              <a:t>“Corporative theory constituted a not unintelligent reaction to fragmentation of modern society.  But its application in Fascist Italy was an elaborate fraud.  In this, the Corporative State was a true child of Mussolini: the great poseur brought forth an organization that was a travesty of what it purported to be.”</a:t>
            </a:r>
          </a:p>
          <a:p>
            <a:pPr>
              <a:buNone/>
            </a:pPr>
            <a:r>
              <a:rPr lang="en-US" dirty="0" smtClean="0"/>
              <a:t>—A. </a:t>
            </a:r>
            <a:r>
              <a:rPr lang="en-US" dirty="0" err="1" smtClean="0"/>
              <a:t>Cassels</a:t>
            </a:r>
            <a:r>
              <a:rPr lang="en-US" dirty="0" smtClean="0"/>
              <a:t>, F</a:t>
            </a:r>
            <a:r>
              <a:rPr lang="en-US" i="1" dirty="0" smtClean="0"/>
              <a:t>ascist Italy</a:t>
            </a: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Great Depression</a:t>
            </a:r>
            <a:endParaRPr lang="en-US" sz="4400" dirty="0"/>
          </a:p>
        </p:txBody>
      </p:sp>
      <p:sp>
        <p:nvSpPr>
          <p:cNvPr id="3" name="Content Placeholder 2"/>
          <p:cNvSpPr>
            <a:spLocks noGrp="1"/>
          </p:cNvSpPr>
          <p:nvPr>
            <p:ph idx="1"/>
          </p:nvPr>
        </p:nvSpPr>
        <p:spPr>
          <a:xfrm>
            <a:off x="779463" y="1828800"/>
            <a:ext cx="7583488" cy="4820517"/>
          </a:xfrm>
        </p:spPr>
        <p:txBody>
          <a:bodyPr>
            <a:normAutofit/>
          </a:bodyPr>
          <a:lstStyle/>
          <a:p>
            <a:pPr>
              <a:buFont typeface="Arial"/>
              <a:buChar char="•"/>
            </a:pPr>
            <a:r>
              <a:rPr lang="en-US" b="1" dirty="0" smtClean="0"/>
              <a:t>Impact:</a:t>
            </a:r>
          </a:p>
          <a:p>
            <a:pPr>
              <a:buFont typeface="Arial"/>
              <a:buChar char="•"/>
            </a:pPr>
            <a:r>
              <a:rPr lang="en-US" dirty="0" smtClean="0"/>
              <a:t>American investment after 1924-1925—much of money withdrawn from economy</a:t>
            </a:r>
          </a:p>
          <a:p>
            <a:pPr>
              <a:buFont typeface="Arial"/>
              <a:buChar char="•"/>
            </a:pPr>
            <a:r>
              <a:rPr lang="en-US" dirty="0" smtClean="0"/>
              <a:t>farmers hit hard because committed to Battle for Grain then prices collapsed</a:t>
            </a:r>
          </a:p>
          <a:p>
            <a:pPr>
              <a:buFont typeface="Arial"/>
              <a:buChar char="•"/>
            </a:pPr>
            <a:r>
              <a:rPr lang="en-US" dirty="0" smtClean="0"/>
              <a:t>Unemployment increased to 2,000,000</a:t>
            </a:r>
          </a:p>
          <a:p>
            <a:pPr>
              <a:buFont typeface="Arial"/>
              <a:buChar char="•"/>
            </a:pPr>
            <a:r>
              <a:rPr lang="en-US" dirty="0" smtClean="0"/>
              <a:t>wages fell</a:t>
            </a:r>
          </a:p>
          <a:p>
            <a:pPr>
              <a:buFont typeface="Arial"/>
              <a:buChar char="•"/>
            </a:pPr>
            <a:r>
              <a:rPr lang="en-US" dirty="0" smtClean="0"/>
              <a:t>GDP declined about 5.4% for Italy (7.1% rest of western Europe)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Great Depression</a:t>
            </a:r>
            <a:endParaRPr lang="en-US" sz="4400" dirty="0"/>
          </a:p>
        </p:txBody>
      </p:sp>
      <p:sp>
        <p:nvSpPr>
          <p:cNvPr id="3" name="Content Placeholder 2"/>
          <p:cNvSpPr>
            <a:spLocks noGrp="1"/>
          </p:cNvSpPr>
          <p:nvPr>
            <p:ph idx="1"/>
          </p:nvPr>
        </p:nvSpPr>
        <p:spPr>
          <a:xfrm>
            <a:off x="779463" y="1828800"/>
            <a:ext cx="7583488" cy="5029200"/>
          </a:xfrm>
        </p:spPr>
        <p:txBody>
          <a:bodyPr>
            <a:normAutofit lnSpcReduction="10000"/>
          </a:bodyPr>
          <a:lstStyle/>
          <a:p>
            <a:pPr>
              <a:buFont typeface="Arial"/>
              <a:buChar char="•"/>
            </a:pPr>
            <a:r>
              <a:rPr lang="en-US" b="1" dirty="0" smtClean="0"/>
              <a:t>What did Mussolini’s govt. do?</a:t>
            </a:r>
            <a:endParaRPr lang="en-US" dirty="0" smtClean="0"/>
          </a:p>
          <a:p>
            <a:pPr>
              <a:buFont typeface="Arial"/>
              <a:buChar char="•"/>
            </a:pPr>
            <a:r>
              <a:rPr lang="en-US" dirty="0" smtClean="0"/>
              <a:t>increased govt. intervention in the economy—moved away from laissez-faire</a:t>
            </a:r>
          </a:p>
          <a:p>
            <a:pPr>
              <a:buFont typeface="Arial"/>
              <a:buChar char="•"/>
            </a:pPr>
            <a:r>
              <a:rPr lang="en-US" dirty="0" smtClean="0"/>
              <a:t>made claims that the corporative structure of Italy protected citizens from woes of other countries</a:t>
            </a:r>
          </a:p>
          <a:p>
            <a:pPr>
              <a:buFont typeface="Arial"/>
              <a:buChar char="•"/>
            </a:pPr>
            <a:r>
              <a:rPr lang="en-US" dirty="0" smtClean="0"/>
              <a:t>did prevent widespread political &amp; social unrest and political turmoil of most other European countries</a:t>
            </a:r>
          </a:p>
          <a:p>
            <a:pPr>
              <a:buFont typeface="Arial"/>
              <a:buChar char="•"/>
            </a:pPr>
            <a:r>
              <a:rPr lang="en-US" dirty="0" smtClean="0"/>
              <a:t>Mussolini survived the crisis, unlike most European rulers</a:t>
            </a:r>
          </a:p>
          <a:p>
            <a:pPr>
              <a:buFont typeface="Arial"/>
              <a:buChar char="•"/>
            </a:pPr>
            <a:r>
              <a:rPr lang="en-US" dirty="0" smtClean="0"/>
              <a:t>Italy recovered from Depression faster than other countries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Great Depression</a:t>
            </a:r>
            <a:endParaRPr lang="en-US" sz="4400" dirty="0"/>
          </a:p>
        </p:txBody>
      </p:sp>
      <p:sp>
        <p:nvSpPr>
          <p:cNvPr id="3" name="Content Placeholder 2"/>
          <p:cNvSpPr>
            <a:spLocks noGrp="1"/>
          </p:cNvSpPr>
          <p:nvPr>
            <p:ph idx="1"/>
          </p:nvPr>
        </p:nvSpPr>
        <p:spPr>
          <a:xfrm>
            <a:off x="779463" y="1828800"/>
            <a:ext cx="7583488" cy="4820517"/>
          </a:xfrm>
        </p:spPr>
        <p:txBody>
          <a:bodyPr>
            <a:normAutofit/>
          </a:bodyPr>
          <a:lstStyle/>
          <a:p>
            <a:pPr>
              <a:buFont typeface="Arial"/>
              <a:buChar char="•"/>
            </a:pPr>
            <a:r>
              <a:rPr lang="en-US" b="1" dirty="0" smtClean="0"/>
              <a:t>Government Intervention:</a:t>
            </a:r>
          </a:p>
          <a:p>
            <a:pPr>
              <a:buFont typeface="Arial"/>
              <a:buChar char="•"/>
            </a:pPr>
            <a:r>
              <a:rPr lang="en-US" dirty="0" smtClean="0"/>
              <a:t>IMI: organization to support banks after a number of bank failures through govt. loans &amp; bonds</a:t>
            </a:r>
          </a:p>
          <a:p>
            <a:pPr>
              <a:buFont typeface="Arial"/>
              <a:buChar char="•"/>
            </a:pPr>
            <a:r>
              <a:rPr lang="en-US" dirty="0" smtClean="0"/>
              <a:t>encouraged price-fixing by businesses</a:t>
            </a:r>
          </a:p>
          <a:p>
            <a:pPr>
              <a:buFont typeface="Arial"/>
              <a:buChar char="•"/>
            </a:pPr>
            <a:r>
              <a:rPr lang="en-US" dirty="0" smtClean="0"/>
              <a:t>encouraged cartels</a:t>
            </a:r>
          </a:p>
          <a:p>
            <a:pPr>
              <a:buFont typeface="Arial"/>
              <a:buChar char="•"/>
            </a:pPr>
            <a:r>
              <a:rPr lang="en-US" dirty="0" smtClean="0"/>
              <a:t>increased public works: land reclamation, roads, electrification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Great Depression</a:t>
            </a:r>
            <a:endParaRPr lang="en-US" sz="4400" dirty="0"/>
          </a:p>
        </p:txBody>
      </p:sp>
      <p:sp>
        <p:nvSpPr>
          <p:cNvPr id="3" name="Content Placeholder 2"/>
          <p:cNvSpPr>
            <a:spLocks noGrp="1"/>
          </p:cNvSpPr>
          <p:nvPr>
            <p:ph idx="1"/>
          </p:nvPr>
        </p:nvSpPr>
        <p:spPr>
          <a:xfrm>
            <a:off x="779463" y="1828800"/>
            <a:ext cx="7583488" cy="4820517"/>
          </a:xfrm>
        </p:spPr>
        <p:txBody>
          <a:bodyPr>
            <a:normAutofit/>
          </a:bodyPr>
          <a:lstStyle/>
          <a:p>
            <a:pPr>
              <a:buFont typeface="Arial"/>
              <a:buChar char="•"/>
            </a:pPr>
            <a:r>
              <a:rPr lang="en-US" b="1" dirty="0" smtClean="0"/>
              <a:t>Government Intervention:</a:t>
            </a:r>
          </a:p>
          <a:p>
            <a:pPr>
              <a:buFont typeface="Arial"/>
              <a:buChar char="•"/>
            </a:pPr>
            <a:endParaRPr lang="en-US" dirty="0" smtClean="0"/>
          </a:p>
          <a:p>
            <a:pPr>
              <a:buFont typeface="Arial"/>
              <a:buChar char="•"/>
            </a:pPr>
            <a:r>
              <a:rPr lang="en-US" dirty="0" smtClean="0"/>
              <a:t>reduced working day—help share work</a:t>
            </a:r>
          </a:p>
          <a:p>
            <a:pPr>
              <a:buFont typeface="Arial"/>
              <a:buChar char="•"/>
            </a:pPr>
            <a:r>
              <a:rPr lang="en-US" dirty="0" smtClean="0"/>
              <a:t>lifted ban on emigration</a:t>
            </a:r>
          </a:p>
          <a:p>
            <a:pPr>
              <a:buFont typeface="Arial"/>
              <a:buChar char="•"/>
            </a:pPr>
            <a:r>
              <a:rPr lang="en-US" dirty="0" smtClean="0"/>
              <a:t>extended welfare system: childcare allowances, infant welfare programs</a:t>
            </a:r>
          </a:p>
          <a:p>
            <a:pPr>
              <a:buFont typeface="Arial"/>
              <a:buChar char="•"/>
            </a:pPr>
            <a:r>
              <a:rPr lang="en-US" dirty="0" smtClean="0"/>
              <a:t>NO: health insurance (1943); ne extension of pensions; no improvement in unemployment insurance</a:t>
            </a:r>
          </a:p>
          <a:p>
            <a:pPr>
              <a:buFont typeface="Arial"/>
              <a:buChar char="•"/>
            </a:pPr>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Great Depression</a:t>
            </a:r>
            <a:endParaRPr lang="en-US" sz="4400" dirty="0"/>
          </a:p>
        </p:txBody>
      </p:sp>
      <p:sp>
        <p:nvSpPr>
          <p:cNvPr id="3" name="Content Placeholder 2"/>
          <p:cNvSpPr>
            <a:spLocks noGrp="1"/>
          </p:cNvSpPr>
          <p:nvPr>
            <p:ph idx="1"/>
          </p:nvPr>
        </p:nvSpPr>
        <p:spPr>
          <a:xfrm>
            <a:off x="779463" y="1828800"/>
            <a:ext cx="7583488" cy="5029200"/>
          </a:xfrm>
        </p:spPr>
        <p:txBody>
          <a:bodyPr>
            <a:normAutofit/>
          </a:bodyPr>
          <a:lstStyle/>
          <a:p>
            <a:pPr>
              <a:buFont typeface="Arial"/>
              <a:buChar char="•"/>
            </a:pPr>
            <a:r>
              <a:rPr lang="en-US" b="1" dirty="0" smtClean="0"/>
              <a:t>Government Intervention:</a:t>
            </a:r>
          </a:p>
          <a:p>
            <a:pPr>
              <a:buFont typeface="Arial"/>
              <a:buChar char="•"/>
            </a:pPr>
            <a:r>
              <a:rPr lang="en-US" dirty="0" smtClean="0"/>
              <a:t>Institute for Industrial Reconstruction (IRI), 1933</a:t>
            </a:r>
          </a:p>
          <a:p>
            <a:pPr lvl="1">
              <a:buFont typeface="Courier New"/>
              <a:buChar char="o"/>
            </a:pPr>
            <a:r>
              <a:rPr lang="en-US" dirty="0" smtClean="0"/>
              <a:t>IRI took control of industrial shares held by banks &amp; other companies in trouble</a:t>
            </a:r>
          </a:p>
          <a:p>
            <a:pPr lvl="1">
              <a:buFont typeface="Courier New"/>
              <a:buChar char="o"/>
            </a:pPr>
            <a:r>
              <a:rPr lang="en-US" dirty="0" smtClean="0"/>
              <a:t>IRI reorganized companies to maintain production</a:t>
            </a:r>
          </a:p>
          <a:p>
            <a:pPr lvl="1">
              <a:buFont typeface="Courier New"/>
              <a:buChar char="o"/>
            </a:pPr>
            <a:r>
              <a:rPr lang="en-US" dirty="0" smtClean="0"/>
              <a:t>1937: extended power to take over private firms</a:t>
            </a:r>
          </a:p>
          <a:p>
            <a:pPr lvl="1">
              <a:buFont typeface="Courier New"/>
              <a:buChar char="o"/>
            </a:pPr>
            <a:r>
              <a:rPr lang="en-US" dirty="0" smtClean="0"/>
              <a:t>1937: becomes permanent instead of temporary</a:t>
            </a:r>
          </a:p>
          <a:p>
            <a:pPr lvl="1">
              <a:buFont typeface="Courier New"/>
              <a:buChar char="o"/>
            </a:pPr>
            <a:r>
              <a:rPr lang="en-US" dirty="0" smtClean="0"/>
              <a:t>like an economic hospital service for failing &amp; sick businesses</a:t>
            </a:r>
          </a:p>
          <a:p>
            <a:pPr lvl="1">
              <a:buFont typeface="Courier New"/>
              <a:buChar char="o"/>
            </a:pPr>
            <a:r>
              <a:rPr lang="en-US" dirty="0" smtClean="0"/>
              <a:t>1939: 75% pig iron production; 45% steel production; 90% ship building; and, controlled 20% of all industrial production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AIMS</a:t>
            </a:r>
            <a:endParaRPr lang="en-US" dirty="0"/>
          </a:p>
        </p:txBody>
      </p:sp>
      <p:sp>
        <p:nvSpPr>
          <p:cNvPr id="3" name="Content Placeholder 2"/>
          <p:cNvSpPr>
            <a:spLocks noGrp="1"/>
          </p:cNvSpPr>
          <p:nvPr>
            <p:ph idx="1"/>
          </p:nvPr>
        </p:nvSpPr>
        <p:spPr/>
        <p:txBody>
          <a:bodyPr/>
          <a:lstStyle/>
          <a:p>
            <a:endParaRPr lang="en-US" b="1" dirty="0" smtClean="0"/>
          </a:p>
          <a:p>
            <a:r>
              <a:rPr lang="en-US" b="1" dirty="0" smtClean="0"/>
              <a:t>To consolidate the political system</a:t>
            </a:r>
          </a:p>
          <a:p>
            <a:endParaRPr lang="en-US" b="1" dirty="0" smtClean="0"/>
          </a:p>
          <a:p>
            <a:r>
              <a:rPr lang="en-US" b="1" dirty="0" smtClean="0"/>
              <a:t>To make Italy self-sufficient (autarky)</a:t>
            </a:r>
          </a:p>
          <a:p>
            <a:endParaRPr lang="en-US" b="1" dirty="0" smtClean="0"/>
          </a:p>
          <a:p>
            <a:r>
              <a:rPr lang="en-US" b="1" dirty="0" smtClean="0"/>
              <a:t>To provide an economic basis for military might</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The Great Depression</a:t>
            </a:r>
            <a:endParaRPr lang="en-US" sz="4400" dirty="0"/>
          </a:p>
        </p:txBody>
      </p:sp>
      <p:sp>
        <p:nvSpPr>
          <p:cNvPr id="3" name="Content Placeholder 2"/>
          <p:cNvSpPr>
            <a:spLocks noGrp="1"/>
          </p:cNvSpPr>
          <p:nvPr>
            <p:ph idx="1"/>
          </p:nvPr>
        </p:nvSpPr>
        <p:spPr>
          <a:xfrm>
            <a:off x="779463" y="1828800"/>
            <a:ext cx="7583488" cy="5029200"/>
          </a:xfrm>
        </p:spPr>
        <p:txBody>
          <a:bodyPr>
            <a:normAutofit/>
          </a:bodyPr>
          <a:lstStyle/>
          <a:p>
            <a:pPr>
              <a:buFont typeface="Arial"/>
              <a:buChar char="•"/>
            </a:pPr>
            <a:r>
              <a:rPr lang="en-US" b="1" dirty="0" smtClean="0"/>
              <a:t>Government Intervention:</a:t>
            </a:r>
          </a:p>
          <a:p>
            <a:pPr>
              <a:buFont typeface="Arial"/>
              <a:buChar char="•"/>
            </a:pPr>
            <a:r>
              <a:rPr lang="en-US" dirty="0" smtClean="0"/>
              <a:t>1935– Fascist Italy virtually always at war (Abyssinia, Spanish Civil War, WW II)</a:t>
            </a:r>
          </a:p>
          <a:p>
            <a:pPr>
              <a:buFont typeface="Arial"/>
              <a:buChar char="•"/>
            </a:pPr>
            <a:r>
              <a:rPr lang="en-US" dirty="0" smtClean="0"/>
              <a:t>govt. </a:t>
            </a:r>
            <a:r>
              <a:rPr lang="en-US" dirty="0" err="1" smtClean="0">
                <a:latin typeface="Wingdings"/>
                <a:ea typeface="Wingdings"/>
                <a:cs typeface="Wingdings"/>
              </a:rPr>
              <a:t></a:t>
            </a:r>
            <a:r>
              <a:rPr lang="en-US" dirty="0" smtClean="0"/>
              <a:t> intervention for industries supplying military materiel</a:t>
            </a:r>
          </a:p>
          <a:p>
            <a:pPr>
              <a:buFont typeface="Arial"/>
              <a:buChar char="•"/>
            </a:pPr>
            <a:r>
              <a:rPr lang="en-US" dirty="0" err="1" smtClean="0">
                <a:latin typeface="Wingdings"/>
                <a:ea typeface="Wingdings"/>
                <a:cs typeface="Wingdings"/>
              </a:rPr>
              <a:t></a:t>
            </a:r>
            <a:r>
              <a:rPr lang="en-US" dirty="0" smtClean="0">
                <a:latin typeface="Wingdings"/>
                <a:ea typeface="Wingdings"/>
                <a:cs typeface="Wingdings"/>
              </a:rPr>
              <a:t> </a:t>
            </a:r>
            <a:r>
              <a:rPr lang="en-US" dirty="0" smtClean="0">
                <a:ea typeface="Wingdings"/>
                <a:cs typeface="Wingdings"/>
              </a:rPr>
              <a:t>budget deficit (2 billion lira in 1934 to 28 billion lira in 1939)</a:t>
            </a:r>
          </a:p>
          <a:p>
            <a:pPr>
              <a:buFont typeface="Arial"/>
              <a:buChar char="•"/>
            </a:pPr>
            <a:r>
              <a:rPr lang="en-US" dirty="0" err="1" smtClean="0">
                <a:latin typeface="Wingdings"/>
                <a:ea typeface="Wingdings"/>
                <a:cs typeface="Wingdings"/>
              </a:rPr>
              <a:t></a:t>
            </a:r>
            <a:r>
              <a:rPr lang="en-US" dirty="0" smtClean="0">
                <a:ea typeface="Wingdings"/>
                <a:cs typeface="Wingdings"/>
              </a:rPr>
              <a:t> taxation to pay for deficits</a:t>
            </a:r>
          </a:p>
          <a:p>
            <a:pPr>
              <a:buFont typeface="Arial"/>
              <a:buChar char="•"/>
            </a:pPr>
            <a:r>
              <a:rPr lang="en-US" dirty="0" smtClean="0">
                <a:ea typeface="Wingdings"/>
                <a:cs typeface="Wingdings"/>
              </a:rPr>
              <a:t>Most programs designed to increase power of nation</a:t>
            </a:r>
          </a:p>
          <a:p>
            <a:pPr>
              <a:buFont typeface="Arial"/>
              <a:buChar char="•"/>
            </a:pP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An assessment</a:t>
            </a:r>
            <a:endParaRPr lang="en-US" sz="4400" dirty="0"/>
          </a:p>
        </p:txBody>
      </p:sp>
      <p:sp>
        <p:nvSpPr>
          <p:cNvPr id="3" name="Content Placeholder 2"/>
          <p:cNvSpPr>
            <a:spLocks noGrp="1"/>
          </p:cNvSpPr>
          <p:nvPr>
            <p:ph idx="1"/>
          </p:nvPr>
        </p:nvSpPr>
        <p:spPr>
          <a:xfrm>
            <a:off x="779463" y="1828800"/>
            <a:ext cx="7583488" cy="5029200"/>
          </a:xfrm>
        </p:spPr>
        <p:txBody>
          <a:bodyPr>
            <a:normAutofit/>
          </a:bodyPr>
          <a:lstStyle/>
          <a:p>
            <a:pPr>
              <a:buNone/>
            </a:pPr>
            <a:r>
              <a:rPr lang="en-US" dirty="0" smtClean="0"/>
              <a:t>“Overall Italy was more prosperous in 1939 than in 1923.  On average, the gross domestic product increased… but this modest increase did not filter through equally to all sections of the Italian population.</a:t>
            </a:r>
          </a:p>
          <a:p>
            <a:pPr>
              <a:buNone/>
            </a:pPr>
            <a:r>
              <a:rPr lang="en-US" dirty="0" smtClean="0"/>
              <a:t>The industrialists and great landowners from the north profited most… but the middle classes also gained stability and protections from Socialism… By doubling the number of public employees... his regime was able to offer the more educated member of the middle classes secure jobs in the state service...”</a:t>
            </a:r>
          </a:p>
          <a:p>
            <a:pPr>
              <a:buNone/>
            </a:pPr>
            <a:r>
              <a:rPr lang="en-US" dirty="0" smtClean="0"/>
              <a:t>—D. Williamson, </a:t>
            </a:r>
            <a:r>
              <a:rPr lang="en-US" i="1" dirty="0" smtClean="0"/>
              <a:t>Mussolini, from Socialist to Fascist</a:t>
            </a:r>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An assessment</a:t>
            </a:r>
            <a:endParaRPr lang="en-US" sz="4400" dirty="0"/>
          </a:p>
        </p:txBody>
      </p:sp>
      <p:sp>
        <p:nvSpPr>
          <p:cNvPr id="3" name="Content Placeholder 2"/>
          <p:cNvSpPr>
            <a:spLocks noGrp="1"/>
          </p:cNvSpPr>
          <p:nvPr>
            <p:ph idx="1"/>
          </p:nvPr>
        </p:nvSpPr>
        <p:spPr>
          <a:xfrm>
            <a:off x="779463" y="1573854"/>
            <a:ext cx="7583488" cy="5284146"/>
          </a:xfrm>
        </p:spPr>
        <p:txBody>
          <a:bodyPr>
            <a:normAutofit lnSpcReduction="10000"/>
          </a:bodyPr>
          <a:lstStyle/>
          <a:p>
            <a:pPr>
              <a:buNone/>
            </a:pPr>
            <a:r>
              <a:rPr lang="en-US" dirty="0" smtClean="0"/>
              <a:t>“Like the monarchy, the Church and the armed forces, big business, both urban and rural, co-operated with the regime when it had to but never committed itself completely and ran its own affairs with very little outside interference… With these giants [Fiat, Pirelli, Bank of Italy] the regime destroyed Italy’s independent labor movement and herded the workers into its own unions.  These unions were uniquely Fascist, not company unions and not really state unions either.  They were the outstanding example of the way in which the regime pushed millions of people around while merely barking, so to speak, occasionally at the rich and powerful.”</a:t>
            </a:r>
          </a:p>
          <a:p>
            <a:pPr>
              <a:buNone/>
            </a:pPr>
            <a:r>
              <a:rPr lang="en-US" dirty="0" smtClean="0"/>
              <a:t>—E. </a:t>
            </a:r>
            <a:r>
              <a:rPr lang="en-US" dirty="0" err="1" smtClean="0"/>
              <a:t>Tannenbaum</a:t>
            </a:r>
            <a:r>
              <a:rPr lang="en-US" dirty="0" smtClean="0"/>
              <a:t>, </a:t>
            </a:r>
            <a:r>
              <a:rPr lang="en-US" i="1" dirty="0" smtClean="0"/>
              <a:t>Fascism in Italy</a:t>
            </a:r>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An assessment</a:t>
            </a:r>
            <a:endParaRPr lang="en-US" sz="4400" dirty="0"/>
          </a:p>
        </p:txBody>
      </p:sp>
      <p:sp>
        <p:nvSpPr>
          <p:cNvPr id="3" name="Content Placeholder 2"/>
          <p:cNvSpPr>
            <a:spLocks noGrp="1"/>
          </p:cNvSpPr>
          <p:nvPr>
            <p:ph idx="1"/>
          </p:nvPr>
        </p:nvSpPr>
        <p:spPr>
          <a:xfrm>
            <a:off x="779463" y="1532437"/>
            <a:ext cx="7583488" cy="5325563"/>
          </a:xfrm>
        </p:spPr>
        <p:txBody>
          <a:bodyPr>
            <a:normAutofit fontScale="92500" lnSpcReduction="10000"/>
          </a:bodyPr>
          <a:lstStyle/>
          <a:p>
            <a:pPr>
              <a:buNone/>
            </a:pPr>
            <a:r>
              <a:rPr lang="en-US" dirty="0" smtClean="0"/>
              <a:t>“The rhythm of Italian industrial development does not, therefore, seem particularly tied to the Fascist regime… Fascists interventions were part of a longer pattern of periodic public initiatives… Italian Fascism… encouraged spurts of development when it came to power and switched to autarky…</a:t>
            </a:r>
          </a:p>
          <a:p>
            <a:pPr>
              <a:buNone/>
            </a:pPr>
            <a:r>
              <a:rPr lang="en-US" dirty="0" smtClean="0"/>
              <a:t>The Italian fascists took charge of a country still dualist in nature, still ripe for the major transformation associated with industrialization.  Nevertheless, the Fascists did not succeed in pushing through structural changes outside the regions already on their way to development… The regime enjoyed two growth spurts, 1922-25 and 1935-39; between the two, Fascists suffered from the same stagnation that afflicted all the capitalist economies…”</a:t>
            </a:r>
          </a:p>
          <a:p>
            <a:pPr>
              <a:buNone/>
            </a:pPr>
            <a:r>
              <a:rPr lang="en-US" dirty="0" smtClean="0"/>
              <a:t>—C. Maier, </a:t>
            </a:r>
            <a:r>
              <a:rPr lang="en-US" i="1" dirty="0" smtClean="0"/>
              <a:t>In Search of Stability</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An assessment</a:t>
            </a:r>
            <a:endParaRPr lang="en-US" sz="4400" dirty="0"/>
          </a:p>
        </p:txBody>
      </p:sp>
      <p:sp>
        <p:nvSpPr>
          <p:cNvPr id="3" name="Content Placeholder 2"/>
          <p:cNvSpPr>
            <a:spLocks noGrp="1"/>
          </p:cNvSpPr>
          <p:nvPr>
            <p:ph idx="1"/>
          </p:nvPr>
        </p:nvSpPr>
        <p:spPr>
          <a:xfrm>
            <a:off x="779463" y="1828800"/>
            <a:ext cx="7583488" cy="5029200"/>
          </a:xfrm>
        </p:spPr>
        <p:txBody>
          <a:bodyPr>
            <a:normAutofit/>
          </a:bodyPr>
          <a:lstStyle/>
          <a:p>
            <a:pPr>
              <a:buNone/>
            </a:pPr>
            <a:r>
              <a:rPr lang="en-US" dirty="0" smtClean="0"/>
              <a:t>“</a:t>
            </a:r>
          </a:p>
          <a:p>
            <a:pPr>
              <a:buNone/>
            </a:pPr>
            <a:r>
              <a:rPr lang="en-US" dirty="0" smtClean="0"/>
              <a:t>Fascist economic policies had their failures, particularly in agriculture and in the field of wages.  But those policies also stimulated important modern industries such as electricity, steel, engineering, chemicals and artificial fibers.  Italy’s profile began to resemble that of modern European countries to a greater degree than in the past.”</a:t>
            </a:r>
          </a:p>
          <a:p>
            <a:pPr>
              <a:buNone/>
            </a:pPr>
            <a:r>
              <a:rPr lang="en-US" dirty="0" smtClean="0"/>
              <a:t>—S. </a:t>
            </a:r>
            <a:r>
              <a:rPr lang="en-US" dirty="0" err="1" smtClean="0"/>
              <a:t>di</a:t>
            </a:r>
            <a:r>
              <a:rPr lang="en-US" dirty="0" smtClean="0"/>
              <a:t> Scalia, </a:t>
            </a:r>
            <a:r>
              <a:rPr lang="en-US" i="1" dirty="0" smtClean="0"/>
              <a:t>Italy, From Revolution to Republic</a:t>
            </a:r>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Economic policies:</a:t>
            </a:r>
            <a:br>
              <a:rPr lang="en-US" sz="4400" dirty="0" smtClean="0"/>
            </a:br>
            <a:r>
              <a:rPr lang="en-US" sz="4400" dirty="0" smtClean="0"/>
              <a:t>An assessment</a:t>
            </a:r>
            <a:endParaRPr lang="en-US" sz="4400" dirty="0"/>
          </a:p>
        </p:txBody>
      </p:sp>
      <p:sp>
        <p:nvSpPr>
          <p:cNvPr id="3" name="Content Placeholder 2"/>
          <p:cNvSpPr>
            <a:spLocks noGrp="1"/>
          </p:cNvSpPr>
          <p:nvPr>
            <p:ph idx="1"/>
          </p:nvPr>
        </p:nvSpPr>
        <p:spPr>
          <a:xfrm>
            <a:off x="779463" y="1828800"/>
            <a:ext cx="7583488" cy="5029200"/>
          </a:xfrm>
        </p:spPr>
        <p:txBody>
          <a:bodyPr>
            <a:normAutofit/>
          </a:bodyPr>
          <a:lstStyle/>
          <a:p>
            <a:pPr>
              <a:buNone/>
            </a:pPr>
            <a:r>
              <a:rPr lang="en-US" dirty="0" smtClean="0"/>
              <a:t>“Under Fascist rule, Italy underwent rapid capitalist development with the electrification of the whole country, the blossoming of the automobile and silk industries, the creation of an up-to-date banking system, the prospering of agriculture… Italy’s rapid progress after World War II.., would have been impossible without the </a:t>
            </a:r>
            <a:r>
              <a:rPr lang="en-US" smtClean="0"/>
              <a:t>social progress </a:t>
            </a:r>
            <a:r>
              <a:rPr lang="en-US" dirty="0" smtClean="0"/>
              <a:t>begun during the Fascist period.”</a:t>
            </a:r>
          </a:p>
          <a:p>
            <a:pPr>
              <a:buNone/>
            </a:pPr>
            <a:r>
              <a:rPr lang="en-US" dirty="0" smtClean="0"/>
              <a:t>—M. </a:t>
            </a:r>
            <a:r>
              <a:rPr lang="en-US" dirty="0" err="1" smtClean="0"/>
              <a:t>Vajda</a:t>
            </a:r>
            <a:r>
              <a:rPr lang="en-US" dirty="0" smtClean="0"/>
              <a:t>, </a:t>
            </a:r>
            <a:r>
              <a:rPr lang="en-US" i="1" dirty="0" smtClean="0"/>
              <a:t>The Rise of Fascism in Italy and Germany</a:t>
            </a: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AIMS</a:t>
            </a:r>
            <a:endParaRPr lang="en-US" dirty="0"/>
          </a:p>
        </p:txBody>
      </p:sp>
      <p:sp>
        <p:nvSpPr>
          <p:cNvPr id="3" name="Content Placeholder 2"/>
          <p:cNvSpPr>
            <a:spLocks noGrp="1"/>
          </p:cNvSpPr>
          <p:nvPr>
            <p:ph idx="1"/>
          </p:nvPr>
        </p:nvSpPr>
        <p:spPr/>
        <p:txBody>
          <a:bodyPr/>
          <a:lstStyle/>
          <a:p>
            <a:pPr>
              <a:buNone/>
            </a:pPr>
            <a:endParaRPr lang="en-US" b="1" dirty="0" smtClean="0"/>
          </a:p>
          <a:p>
            <a:pPr>
              <a:buNone/>
            </a:pPr>
            <a:r>
              <a:rPr lang="en-US" b="1" dirty="0" smtClean="0"/>
              <a:t>“I consider the Italian nation to be in a permanent state of war… To live for me means struggle, risk, tenacity… not submitting to fate, not even to… our so-called deficiency in raw materials.”</a:t>
            </a:r>
          </a:p>
          <a:p>
            <a:pPr>
              <a:buNone/>
            </a:pPr>
            <a:r>
              <a:rPr lang="en-US" b="1" dirty="0" smtClean="0"/>
              <a:t>—Benito Mussolini, Dec. 1925</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AIMS</a:t>
            </a:r>
            <a:endParaRPr lang="en-US" dirty="0"/>
          </a:p>
        </p:txBody>
      </p:sp>
      <p:sp>
        <p:nvSpPr>
          <p:cNvPr id="3" name="Content Placeholder 2"/>
          <p:cNvSpPr>
            <a:spLocks noGrp="1"/>
          </p:cNvSpPr>
          <p:nvPr>
            <p:ph idx="1"/>
          </p:nvPr>
        </p:nvSpPr>
        <p:spPr/>
        <p:txBody>
          <a:bodyPr/>
          <a:lstStyle/>
          <a:p>
            <a:pPr>
              <a:buNone/>
            </a:pPr>
            <a:endParaRPr lang="en-US" b="1" dirty="0" smtClean="0"/>
          </a:p>
          <a:p>
            <a:pPr>
              <a:buNone/>
            </a:pPr>
            <a:r>
              <a:rPr lang="en-US" b="1" dirty="0" smtClean="0"/>
              <a:t>“Italy can and must attain the maximum economic independence for peace and war.  The whole of the Italian economic system must be directed towards this supreme necessity; on which depends the future of the Italian people… The plan of control for Italian economic policy in the coming Fascist era… is determined by one single consideration: that our nation will be called to war.”</a:t>
            </a:r>
          </a:p>
          <a:p>
            <a:pPr>
              <a:buNone/>
            </a:pPr>
            <a:r>
              <a:rPr lang="en-US" b="1" dirty="0" smtClean="0"/>
              <a:t>—Benito Mussolini, March 1936</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The early years</a:t>
            </a:r>
            <a:endParaRPr lang="en-US" dirty="0"/>
          </a:p>
        </p:txBody>
      </p:sp>
      <p:sp>
        <p:nvSpPr>
          <p:cNvPr id="3" name="Content Placeholder 2"/>
          <p:cNvSpPr>
            <a:spLocks noGrp="1"/>
          </p:cNvSpPr>
          <p:nvPr>
            <p:ph idx="1"/>
          </p:nvPr>
        </p:nvSpPr>
        <p:spPr/>
        <p:txBody>
          <a:bodyPr/>
          <a:lstStyle/>
          <a:p>
            <a:endParaRPr lang="en-US" b="1" dirty="0" smtClean="0"/>
          </a:p>
          <a:p>
            <a:r>
              <a:rPr lang="en-US" b="1" dirty="0" smtClean="0"/>
              <a:t>Economic Improvement:</a:t>
            </a:r>
          </a:p>
          <a:p>
            <a:pPr>
              <a:buFont typeface="Wingdings" charset="2"/>
              <a:buChar char="§"/>
            </a:pPr>
            <a:r>
              <a:rPr lang="en-US" b="1" dirty="0" smtClean="0"/>
              <a:t>General European Recovery</a:t>
            </a:r>
          </a:p>
          <a:p>
            <a:pPr>
              <a:buFont typeface="Wingdings" charset="2"/>
              <a:buChar char="§"/>
            </a:pPr>
            <a:r>
              <a:rPr lang="en-US" b="1" dirty="0" smtClean="0"/>
              <a:t>Laissez-faire policy favoring Industrialists</a:t>
            </a:r>
          </a:p>
          <a:p>
            <a:pPr>
              <a:buFont typeface="Wingdings" charset="2"/>
              <a:buChar char="§"/>
            </a:pPr>
            <a:r>
              <a:rPr lang="en-US" b="1" dirty="0" smtClean="0"/>
              <a:t>Weakening of Trade Unions</a:t>
            </a:r>
          </a:p>
          <a:p>
            <a:pPr>
              <a:buFont typeface="Wingdings" charset="2"/>
              <a:buChar char="§"/>
            </a:pPr>
            <a:r>
              <a:rPr lang="en-US" b="1" dirty="0" smtClean="0"/>
              <a:t>Ending of Socialist Threat—Increased Confidence of the Economic Elite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The early years</a:t>
            </a:r>
            <a:endParaRPr lang="en-US" dirty="0"/>
          </a:p>
        </p:txBody>
      </p:sp>
      <p:sp>
        <p:nvSpPr>
          <p:cNvPr id="3" name="Content Placeholder 2"/>
          <p:cNvSpPr>
            <a:spLocks noGrp="1"/>
          </p:cNvSpPr>
          <p:nvPr>
            <p:ph idx="1"/>
          </p:nvPr>
        </p:nvSpPr>
        <p:spPr/>
        <p:txBody>
          <a:bodyPr/>
          <a:lstStyle/>
          <a:p>
            <a:endParaRPr lang="en-US" b="1" dirty="0" smtClean="0"/>
          </a:p>
          <a:p>
            <a:r>
              <a:rPr lang="en-US" b="1" dirty="0" smtClean="0"/>
              <a:t>The Battle of the Lira</a:t>
            </a:r>
          </a:p>
          <a:p>
            <a:endParaRPr lang="en-US" b="1" dirty="0" smtClean="0"/>
          </a:p>
          <a:p>
            <a:r>
              <a:rPr lang="en-US" b="1" dirty="0" smtClean="0"/>
              <a:t>The Battle for Grain</a:t>
            </a:r>
          </a:p>
          <a:p>
            <a:endParaRPr lang="en-US" b="1" dirty="0" smtClean="0"/>
          </a:p>
          <a:p>
            <a:r>
              <a:rPr lang="en-US" b="1" dirty="0" smtClean="0"/>
              <a:t>Battle of the Marshes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The early years</a:t>
            </a:r>
            <a:endParaRPr lang="en-US" dirty="0"/>
          </a:p>
        </p:txBody>
      </p:sp>
      <p:sp>
        <p:nvSpPr>
          <p:cNvPr id="3" name="Content Placeholder 2"/>
          <p:cNvSpPr>
            <a:spLocks noGrp="1"/>
          </p:cNvSpPr>
          <p:nvPr>
            <p:ph idx="1"/>
          </p:nvPr>
        </p:nvSpPr>
        <p:spPr/>
        <p:txBody>
          <a:bodyPr/>
          <a:lstStyle/>
          <a:p>
            <a:endParaRPr lang="en-US" b="1" dirty="0" smtClean="0"/>
          </a:p>
          <a:p>
            <a:r>
              <a:rPr lang="en-US" b="1" dirty="0" smtClean="0"/>
              <a:t>The Battle of the Lira: </a:t>
            </a:r>
          </a:p>
          <a:p>
            <a:pPr>
              <a:buFont typeface="Wingdings" charset="2"/>
              <a:buChar char="§"/>
            </a:pPr>
            <a:r>
              <a:rPr lang="en-US" b="1" dirty="0" smtClean="0"/>
              <a:t>Stop Inflation by Fixing Lira to £</a:t>
            </a:r>
          </a:p>
          <a:p>
            <a:pPr>
              <a:buFont typeface="Wingdings" charset="2"/>
              <a:buChar char="§"/>
            </a:pPr>
            <a:r>
              <a:rPr lang="en-US" b="1" dirty="0" smtClean="0"/>
              <a:t>Inflation Harmed Middle-Class</a:t>
            </a:r>
          </a:p>
          <a:p>
            <a:pPr>
              <a:buFont typeface="Wingdings" charset="2"/>
              <a:buChar char="§"/>
            </a:pPr>
            <a:r>
              <a:rPr lang="en-US" b="1" dirty="0" smtClean="0"/>
              <a:t>Bring Stability to Italy (confirm Fascism)</a:t>
            </a:r>
          </a:p>
          <a:p>
            <a:pPr>
              <a:buFont typeface="Wingdings" charset="2"/>
              <a:buChar char="§"/>
            </a:pPr>
            <a:r>
              <a:rPr lang="en-US" b="1" dirty="0" smtClean="0"/>
              <a:t>Show Italians &amp; World Lira &amp; Italy were Mighty Power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policies:</a:t>
            </a:r>
            <a:br>
              <a:rPr lang="en-US" dirty="0" smtClean="0"/>
            </a:br>
            <a:r>
              <a:rPr lang="en-US" dirty="0" smtClean="0"/>
              <a:t>The early years</a:t>
            </a:r>
            <a:endParaRPr lang="en-US" dirty="0"/>
          </a:p>
        </p:txBody>
      </p:sp>
      <p:sp>
        <p:nvSpPr>
          <p:cNvPr id="3" name="Content Placeholder 2"/>
          <p:cNvSpPr>
            <a:spLocks noGrp="1"/>
          </p:cNvSpPr>
          <p:nvPr>
            <p:ph idx="1"/>
          </p:nvPr>
        </p:nvSpPr>
        <p:spPr/>
        <p:txBody>
          <a:bodyPr/>
          <a:lstStyle/>
          <a:p>
            <a:endParaRPr lang="en-US" b="1" dirty="0" smtClean="0"/>
          </a:p>
          <a:p>
            <a:r>
              <a:rPr lang="en-US" b="1" dirty="0" smtClean="0"/>
              <a:t>The Battle of the Lira: </a:t>
            </a:r>
          </a:p>
          <a:p>
            <a:pPr>
              <a:buFont typeface="Wingdings" charset="2"/>
              <a:buChar char="§"/>
            </a:pPr>
            <a:endParaRPr lang="en-US" b="1" dirty="0" smtClean="0"/>
          </a:p>
          <a:p>
            <a:pPr>
              <a:buFont typeface="Wingdings" charset="2"/>
              <a:buChar char="§"/>
            </a:pPr>
            <a:r>
              <a:rPr lang="en-US" b="1" dirty="0" smtClean="0"/>
              <a:t>Banks Tight Controls on Money Supply</a:t>
            </a:r>
          </a:p>
          <a:p>
            <a:pPr>
              <a:buFont typeface="Wingdings" charset="2"/>
              <a:buChar char="§"/>
            </a:pPr>
            <a:r>
              <a:rPr lang="en-US" b="1" dirty="0" smtClean="0"/>
              <a:t>Economy Deflated which </a:t>
            </a:r>
            <a:r>
              <a:rPr lang="en-US" b="1" dirty="0" err="1" smtClean="0">
                <a:latin typeface="Wingdings"/>
                <a:ea typeface="Wingdings"/>
                <a:cs typeface="Wingdings"/>
              </a:rPr>
              <a:t></a:t>
            </a:r>
            <a:r>
              <a:rPr lang="en-US" b="1" dirty="0" smtClean="0"/>
              <a:t> value of Lira</a:t>
            </a:r>
          </a:p>
          <a:p>
            <a:pPr>
              <a:buFont typeface="Wingdings" charset="2"/>
              <a:buChar char="§"/>
            </a:pPr>
            <a:r>
              <a:rPr lang="en-US" b="1" dirty="0" smtClean="0"/>
              <a:t>Returned Lira to Gold Standard (1927)</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ecedent">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Precedent">
      <a:majorFont>
        <a:latin typeface="Perpetua Titling MT"/>
        <a:ea typeface=""/>
        <a:cs typeface=""/>
        <a:font script="Jpan" typeface="ＭＳ Ｐ明朝"/>
      </a:majorFont>
      <a:minorFont>
        <a:latin typeface="Calisto MT"/>
        <a:ea typeface=""/>
        <a:cs typeface=""/>
        <a:font script="Jpan" typeface="ＭＳ Ｐ明朝"/>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391</TotalTime>
  <Words>2148</Words>
  <Application>Microsoft Macintosh PowerPoint</Application>
  <PresentationFormat>On-screen Show (4:3)</PresentationFormat>
  <Paragraphs>208</Paragraphs>
  <Slides>35</Slides>
  <Notes>0</Notes>
  <HiddenSlides>0</HiddenSlides>
  <MMClips>0</MMClips>
  <ScaleCrop>false</ScaleCrop>
  <HeadingPairs>
    <vt:vector size="4" baseType="variant">
      <vt:variant>
        <vt:lpstr>Design Template</vt:lpstr>
      </vt:variant>
      <vt:variant>
        <vt:i4>1</vt:i4>
      </vt:variant>
      <vt:variant>
        <vt:lpstr>Slide Titles</vt:lpstr>
      </vt:variant>
      <vt:variant>
        <vt:i4>35</vt:i4>
      </vt:variant>
    </vt:vector>
  </HeadingPairs>
  <TitlesOfParts>
    <vt:vector size="36" baseType="lpstr">
      <vt:lpstr>Precedent</vt:lpstr>
      <vt:lpstr>Mussolini’s Economic policies</vt:lpstr>
      <vt:lpstr>Economic policies</vt:lpstr>
      <vt:lpstr>Economic policies: AIMS</vt:lpstr>
      <vt:lpstr>Economic policies: AIMS</vt:lpstr>
      <vt:lpstr>Economic policies: AIMS</vt:lpstr>
      <vt:lpstr>Economic policies: The early years</vt:lpstr>
      <vt:lpstr>Economic policies: The early years</vt:lpstr>
      <vt:lpstr>Economic policies: The early years</vt:lpstr>
      <vt:lpstr>Economic policies: The early years</vt:lpstr>
      <vt:lpstr>Economic policies: The early years</vt:lpstr>
      <vt:lpstr>Economic policies: The early years</vt:lpstr>
      <vt:lpstr>Economic policies: The early years</vt:lpstr>
      <vt:lpstr>Economic policies: The early years</vt:lpstr>
      <vt:lpstr>Economic policies: The early years</vt:lpstr>
      <vt:lpstr>Economic policies: The early years</vt:lpstr>
      <vt:lpstr>Economic policies: The early years</vt:lpstr>
      <vt:lpstr>Economic policies: The corporative state</vt:lpstr>
      <vt:lpstr>Economic policies: The corporative state</vt:lpstr>
      <vt:lpstr>Economic policies: The corporative state</vt:lpstr>
      <vt:lpstr>Economic policies: The corporative state</vt:lpstr>
      <vt:lpstr>Economic policies: The corporative state</vt:lpstr>
      <vt:lpstr>Economic policies: The corporative state</vt:lpstr>
      <vt:lpstr>Economic policies: The corporative state</vt:lpstr>
      <vt:lpstr>Economic policies: The corporative state</vt:lpstr>
      <vt:lpstr>Economic policies: The Great Depression</vt:lpstr>
      <vt:lpstr>Economic policies: The Great Depression</vt:lpstr>
      <vt:lpstr>Economic policies: The Great Depression</vt:lpstr>
      <vt:lpstr>Economic policies: The Great Depression</vt:lpstr>
      <vt:lpstr>Economic policies: The Great Depression</vt:lpstr>
      <vt:lpstr>Economic policies: The Great Depression</vt:lpstr>
      <vt:lpstr>Economic policies: An assessment</vt:lpstr>
      <vt:lpstr>Economic policies: An assessment</vt:lpstr>
      <vt:lpstr>Economic policies: An assessment</vt:lpstr>
      <vt:lpstr>Economic policies: An assessment</vt:lpstr>
      <vt:lpstr>Economic policies: An assessment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Mussolini’s Economic policies</dc:title>
  <dc:creator>Russell Quinlan</dc:creator>
  <cp:lastModifiedBy>Russell Quinlan</cp:lastModifiedBy>
  <cp:revision>31</cp:revision>
  <dcterms:created xsi:type="dcterms:W3CDTF">2010-10-11T07:28:53Z</dcterms:created>
  <dcterms:modified xsi:type="dcterms:W3CDTF">2010-10-11T10:01:58Z</dcterms:modified>
</cp:coreProperties>
</file>